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26. 11. 2012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26. 11. 2012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26. 11. 2012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26. 11. 2012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26. 11. 2012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26. 11. 2012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26. 11. 2012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7581" y="3068960"/>
            <a:ext cx="7175351" cy="1856497"/>
          </a:xfrm>
        </p:spPr>
        <p:txBody>
          <a:bodyPr/>
          <a:lstStyle/>
          <a:p>
            <a:pPr marL="182880" indent="0">
              <a:buNone/>
            </a:pPr>
            <a:r>
              <a:rPr lang="cs-CZ" dirty="0" smtClean="0"/>
              <a:t>Vedení elektrického proudu v polovodičích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052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just"/>
            <a:r>
              <a:rPr lang="cs-CZ" sz="3600" dirty="0" smtClean="0"/>
              <a:t>Terminologie</a:t>
            </a:r>
            <a:endParaRPr lang="cs-CZ" sz="3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>
          <a:xfrm>
            <a:off x="1059503" y="1484784"/>
            <a:ext cx="6768752" cy="4824536"/>
          </a:xfrm>
        </p:spPr>
        <p:txBody>
          <a:bodyPr>
            <a:normAutofit lnSpcReduction="10000"/>
          </a:bodyPr>
          <a:lstStyle/>
          <a:p>
            <a:pPr lvl="1" algn="just"/>
            <a:r>
              <a:rPr lang="cs-CZ" dirty="0" smtClean="0"/>
              <a:t>Atomy příměsových prvků nazýváme:</a:t>
            </a:r>
          </a:p>
          <a:p>
            <a:pPr lvl="2" algn="just"/>
            <a:r>
              <a:rPr lang="cs-CZ" dirty="0" smtClean="0"/>
              <a:t>Donory – pět valenčních elektronů (</a:t>
            </a:r>
            <a:r>
              <a:rPr lang="cs-CZ" dirty="0"/>
              <a:t>P, As</a:t>
            </a:r>
            <a:r>
              <a:rPr lang="cs-CZ" dirty="0" smtClean="0"/>
              <a:t>)</a:t>
            </a:r>
          </a:p>
          <a:p>
            <a:pPr lvl="2" algn="just"/>
            <a:r>
              <a:rPr lang="cs-CZ" dirty="0" smtClean="0"/>
              <a:t>Akceptory – tři valenční elektrony (</a:t>
            </a:r>
            <a:r>
              <a:rPr lang="cs-CZ" dirty="0"/>
              <a:t>In, B</a:t>
            </a:r>
            <a:r>
              <a:rPr lang="cs-CZ" dirty="0" smtClean="0"/>
              <a:t>)</a:t>
            </a:r>
          </a:p>
          <a:p>
            <a:pPr lvl="1" algn="just"/>
            <a:r>
              <a:rPr lang="cs-CZ" dirty="0" smtClean="0"/>
              <a:t>Vodivost s příměsí donorů je typu N </a:t>
            </a:r>
          </a:p>
          <a:p>
            <a:pPr lvl="1" algn="just"/>
            <a:r>
              <a:rPr lang="cs-CZ" dirty="0" smtClean="0"/>
              <a:t>Vodivost s příměsí akceptorů je typu P </a:t>
            </a:r>
          </a:p>
          <a:p>
            <a:pPr lvl="1" algn="just"/>
            <a:r>
              <a:rPr lang="cs-CZ" dirty="0" smtClean="0"/>
              <a:t>Kolem donorů se vytváří kladná oblast prostorového náboje</a:t>
            </a:r>
          </a:p>
          <a:p>
            <a:pPr lvl="1"/>
            <a:r>
              <a:rPr lang="cs-CZ" dirty="0" smtClean="0"/>
              <a:t>Kolem akceptorů se vytváří záporná oblast prostorového náboje</a:t>
            </a:r>
          </a:p>
          <a:p>
            <a:r>
              <a:rPr lang="cs-CZ" dirty="0" smtClean="0"/>
              <a:t>Využití příměsové vodivosti:</a:t>
            </a:r>
          </a:p>
          <a:p>
            <a:pPr lvl="1"/>
            <a:r>
              <a:rPr lang="cs-CZ" dirty="0" smtClean="0"/>
              <a:t>fotorezistory</a:t>
            </a:r>
          </a:p>
          <a:p>
            <a:pPr lvl="1"/>
            <a:r>
              <a:rPr lang="cs-CZ" dirty="0" smtClean="0"/>
              <a:t>termistory</a:t>
            </a:r>
          </a:p>
          <a:p>
            <a:pPr lvl="1"/>
            <a:r>
              <a:rPr lang="cs-CZ" dirty="0" smtClean="0"/>
              <a:t>součástky s PN přechodem</a:t>
            </a:r>
          </a:p>
        </p:txBody>
      </p:sp>
    </p:spTree>
    <p:extLst>
      <p:ext uri="{BB962C8B-B14F-4D97-AF65-F5344CB8AC3E}">
        <p14:creationId xmlns:p14="http://schemas.microsoft.com/office/powerpoint/2010/main" val="574121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363358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Autor: 		Petr Machálek</a:t>
            </a:r>
          </a:p>
          <a:p>
            <a:r>
              <a:rPr lang="cs-CZ" dirty="0" smtClean="0"/>
              <a:t>Vzdělávací oblast:	Člověk a příroda</a:t>
            </a:r>
          </a:p>
          <a:p>
            <a:r>
              <a:rPr lang="cs-CZ" dirty="0" smtClean="0"/>
              <a:t>Vzdělávací obor: 	Fyzika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1. pololetí šk. roku</a:t>
            </a:r>
          </a:p>
          <a:p>
            <a:r>
              <a:rPr lang="cs-CZ" dirty="0" smtClean="0"/>
              <a:t>Vytvořeno: 		26. 11. 2012</a:t>
            </a:r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učiva.</a:t>
            </a:r>
          </a:p>
          <a:p>
            <a:pPr lvl="1"/>
            <a:r>
              <a:rPr lang="cs-CZ" dirty="0" smtClean="0"/>
              <a:t>Dále je DUM žáky využíván při domácí přípravě. </a:t>
            </a:r>
          </a:p>
          <a:p>
            <a:r>
              <a:rPr lang="cs-CZ" dirty="0" smtClean="0"/>
              <a:t>Zdroje informací: vlastní</a:t>
            </a:r>
          </a:p>
        </p:txBody>
      </p:sp>
    </p:spTree>
    <p:extLst>
      <p:ext uri="{BB962C8B-B14F-4D97-AF65-F5344CB8AC3E}">
        <p14:creationId xmlns:p14="http://schemas.microsoft.com/office/powerpoint/2010/main" val="410435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Polovodiče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556792"/>
            <a:ext cx="6696744" cy="4464496"/>
          </a:xfrm>
        </p:spPr>
        <p:txBody>
          <a:bodyPr/>
          <a:lstStyle/>
          <a:p>
            <a:pPr algn="just"/>
            <a:r>
              <a:rPr lang="cs-CZ" dirty="0" smtClean="0"/>
              <a:t>Za nízkých teplot (0 Kelvinů) má polovodič – například křemík – všechny valenční elektrony vázány ve vazbách.</a:t>
            </a:r>
          </a:p>
        </p:txBody>
      </p:sp>
      <p:grpSp>
        <p:nvGrpSpPr>
          <p:cNvPr id="224" name="Skupina 223"/>
          <p:cNvGrpSpPr/>
          <p:nvPr/>
        </p:nvGrpSpPr>
        <p:grpSpPr>
          <a:xfrm>
            <a:off x="2895707" y="2780928"/>
            <a:ext cx="3096344" cy="2980586"/>
            <a:chOff x="3419872" y="3040703"/>
            <a:chExt cx="1654922" cy="1640802"/>
          </a:xfrm>
        </p:grpSpPr>
        <p:sp>
          <p:nvSpPr>
            <p:cNvPr id="9" name="Ovál 8"/>
            <p:cNvSpPr/>
            <p:nvPr/>
          </p:nvSpPr>
          <p:spPr>
            <a:xfrm>
              <a:off x="3419872" y="3041113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3538315" y="3151092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05" name="Ovál 104"/>
            <p:cNvSpPr/>
            <p:nvPr/>
          </p:nvSpPr>
          <p:spPr>
            <a:xfrm>
              <a:off x="3419872" y="3644038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6" name="TextovéPole 105"/>
            <p:cNvSpPr txBox="1"/>
            <p:nvPr/>
          </p:nvSpPr>
          <p:spPr>
            <a:xfrm>
              <a:off x="3538315" y="3754018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07" name="Ovál 106"/>
            <p:cNvSpPr/>
            <p:nvPr/>
          </p:nvSpPr>
          <p:spPr>
            <a:xfrm>
              <a:off x="3419872" y="4242346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8" name="TextovéPole 107"/>
            <p:cNvSpPr txBox="1"/>
            <p:nvPr/>
          </p:nvSpPr>
          <p:spPr>
            <a:xfrm>
              <a:off x="3538315" y="4352325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cxnSp>
          <p:nvCxnSpPr>
            <p:cNvPr id="12" name="Přímá spojnice 11"/>
            <p:cNvCxnSpPr>
              <a:stCxn id="9" idx="4"/>
              <a:endCxn id="105" idx="0"/>
            </p:cNvCxnSpPr>
            <p:nvPr/>
          </p:nvCxnSpPr>
          <p:spPr>
            <a:xfrm>
              <a:off x="3635896" y="3480272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Přímá spojnice 140"/>
            <p:cNvCxnSpPr/>
            <p:nvPr/>
          </p:nvCxnSpPr>
          <p:spPr>
            <a:xfrm>
              <a:off x="3634787" y="4078580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Ovál 142"/>
            <p:cNvSpPr/>
            <p:nvPr/>
          </p:nvSpPr>
          <p:spPr>
            <a:xfrm>
              <a:off x="4031309" y="3041113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4" name="TextovéPole 143"/>
            <p:cNvSpPr txBox="1"/>
            <p:nvPr/>
          </p:nvSpPr>
          <p:spPr>
            <a:xfrm>
              <a:off x="4149752" y="3151092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45" name="Ovál 144"/>
            <p:cNvSpPr/>
            <p:nvPr/>
          </p:nvSpPr>
          <p:spPr>
            <a:xfrm>
              <a:off x="4031309" y="3644038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6" name="TextovéPole 145"/>
            <p:cNvSpPr txBox="1"/>
            <p:nvPr/>
          </p:nvSpPr>
          <p:spPr>
            <a:xfrm>
              <a:off x="4149752" y="3754018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47" name="Ovál 146"/>
            <p:cNvSpPr/>
            <p:nvPr/>
          </p:nvSpPr>
          <p:spPr>
            <a:xfrm>
              <a:off x="4031309" y="4242346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8" name="TextovéPole 147"/>
            <p:cNvSpPr txBox="1"/>
            <p:nvPr/>
          </p:nvSpPr>
          <p:spPr>
            <a:xfrm>
              <a:off x="4149752" y="4352325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cxnSp>
          <p:nvCxnSpPr>
            <p:cNvPr id="149" name="Přímá spojnice 148"/>
            <p:cNvCxnSpPr>
              <a:stCxn id="143" idx="4"/>
              <a:endCxn id="145" idx="0"/>
            </p:cNvCxnSpPr>
            <p:nvPr/>
          </p:nvCxnSpPr>
          <p:spPr>
            <a:xfrm>
              <a:off x="4247333" y="3480272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Přímá spojnice 149"/>
            <p:cNvCxnSpPr/>
            <p:nvPr/>
          </p:nvCxnSpPr>
          <p:spPr>
            <a:xfrm>
              <a:off x="4246224" y="4078580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Ovál 150"/>
            <p:cNvSpPr/>
            <p:nvPr/>
          </p:nvSpPr>
          <p:spPr>
            <a:xfrm>
              <a:off x="4642746" y="3040703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2" name="TextovéPole 151"/>
            <p:cNvSpPr txBox="1"/>
            <p:nvPr/>
          </p:nvSpPr>
          <p:spPr>
            <a:xfrm>
              <a:off x="4761189" y="3150681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53" name="Ovál 152"/>
            <p:cNvSpPr/>
            <p:nvPr/>
          </p:nvSpPr>
          <p:spPr>
            <a:xfrm>
              <a:off x="4642746" y="3643628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4" name="TextovéPole 153"/>
            <p:cNvSpPr txBox="1"/>
            <p:nvPr/>
          </p:nvSpPr>
          <p:spPr>
            <a:xfrm>
              <a:off x="4761189" y="3753608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55" name="Ovál 154"/>
            <p:cNvSpPr/>
            <p:nvPr/>
          </p:nvSpPr>
          <p:spPr>
            <a:xfrm>
              <a:off x="4642746" y="4241936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6" name="TextovéPole 155"/>
            <p:cNvSpPr txBox="1"/>
            <p:nvPr/>
          </p:nvSpPr>
          <p:spPr>
            <a:xfrm>
              <a:off x="4761189" y="4351916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cxnSp>
          <p:nvCxnSpPr>
            <p:cNvPr id="157" name="Přímá spojnice 156"/>
            <p:cNvCxnSpPr>
              <a:stCxn id="151" idx="4"/>
              <a:endCxn id="153" idx="0"/>
            </p:cNvCxnSpPr>
            <p:nvPr/>
          </p:nvCxnSpPr>
          <p:spPr>
            <a:xfrm>
              <a:off x="4858770" y="3479862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Přímá spojnice 157"/>
            <p:cNvCxnSpPr/>
            <p:nvPr/>
          </p:nvCxnSpPr>
          <p:spPr>
            <a:xfrm>
              <a:off x="4857661" y="4078170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>
              <a:stCxn id="9" idx="6"/>
              <a:endCxn id="143" idx="2"/>
            </p:cNvCxnSpPr>
            <p:nvPr/>
          </p:nvCxnSpPr>
          <p:spPr>
            <a:xfrm>
              <a:off x="3851920" y="3260693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Přímá spojnice 158"/>
            <p:cNvCxnSpPr/>
            <p:nvPr/>
          </p:nvCxnSpPr>
          <p:spPr>
            <a:xfrm>
              <a:off x="4463357" y="3255083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Přímá spojnice 159"/>
            <p:cNvCxnSpPr/>
            <p:nvPr/>
          </p:nvCxnSpPr>
          <p:spPr>
            <a:xfrm>
              <a:off x="3851920" y="3861048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Přímá spojnice 160"/>
            <p:cNvCxnSpPr/>
            <p:nvPr/>
          </p:nvCxnSpPr>
          <p:spPr>
            <a:xfrm>
              <a:off x="4463357" y="3861048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Přímá spojnice 161"/>
            <p:cNvCxnSpPr/>
            <p:nvPr/>
          </p:nvCxnSpPr>
          <p:spPr>
            <a:xfrm>
              <a:off x="3851920" y="4437112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Přímá spojnice 162"/>
            <p:cNvCxnSpPr/>
            <p:nvPr/>
          </p:nvCxnSpPr>
          <p:spPr>
            <a:xfrm>
              <a:off x="4463357" y="4437112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27348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Polovodiče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4963" y="1412776"/>
            <a:ext cx="6696744" cy="1108387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Při dodání energie se některé elektrony uvolní z vazeb a stanou se volnými (vodivostními) elektrony, vzniknou po nich díry, a látka tak může vést el. proud.</a:t>
            </a:r>
          </a:p>
        </p:txBody>
      </p:sp>
      <p:grpSp>
        <p:nvGrpSpPr>
          <p:cNvPr id="20" name="Skupina 19"/>
          <p:cNvGrpSpPr/>
          <p:nvPr/>
        </p:nvGrpSpPr>
        <p:grpSpPr>
          <a:xfrm>
            <a:off x="2893046" y="2636912"/>
            <a:ext cx="3096344" cy="2980586"/>
            <a:chOff x="2895707" y="2780928"/>
            <a:chExt cx="3096344" cy="2980586"/>
          </a:xfrm>
        </p:grpSpPr>
        <p:sp>
          <p:nvSpPr>
            <p:cNvPr id="9" name="Ovál 8"/>
            <p:cNvSpPr/>
            <p:nvPr/>
          </p:nvSpPr>
          <p:spPr>
            <a:xfrm>
              <a:off x="2895707" y="2781673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3117313" y="2981454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05" name="Ovál 104"/>
            <p:cNvSpPr/>
            <p:nvPr/>
          </p:nvSpPr>
          <p:spPr>
            <a:xfrm>
              <a:off x="2895707" y="3876911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6" name="TextovéPole 105"/>
            <p:cNvSpPr txBox="1"/>
            <p:nvPr/>
          </p:nvSpPr>
          <p:spPr>
            <a:xfrm>
              <a:off x="3117313" y="4076695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07" name="Ovál 106"/>
            <p:cNvSpPr/>
            <p:nvPr/>
          </p:nvSpPr>
          <p:spPr>
            <a:xfrm>
              <a:off x="2895707" y="4963763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8" name="TextovéPole 107"/>
            <p:cNvSpPr txBox="1"/>
            <p:nvPr/>
          </p:nvSpPr>
          <p:spPr>
            <a:xfrm>
              <a:off x="3117313" y="5163545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cxnSp>
          <p:nvCxnSpPr>
            <p:cNvPr id="12" name="Přímá spojnice 11"/>
            <p:cNvCxnSpPr>
              <a:stCxn id="9" idx="4"/>
              <a:endCxn id="105" idx="0"/>
            </p:cNvCxnSpPr>
            <p:nvPr/>
          </p:nvCxnSpPr>
          <p:spPr>
            <a:xfrm>
              <a:off x="3299886" y="3579424"/>
              <a:ext cx="0" cy="297488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Přímá spojnice 140"/>
            <p:cNvCxnSpPr/>
            <p:nvPr/>
          </p:nvCxnSpPr>
          <p:spPr>
            <a:xfrm>
              <a:off x="3297811" y="4666275"/>
              <a:ext cx="0" cy="297488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Ovál 142"/>
            <p:cNvSpPr/>
            <p:nvPr/>
          </p:nvSpPr>
          <p:spPr>
            <a:xfrm>
              <a:off x="4039700" y="2781673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4" name="TextovéPole 143"/>
            <p:cNvSpPr txBox="1"/>
            <p:nvPr/>
          </p:nvSpPr>
          <p:spPr>
            <a:xfrm>
              <a:off x="4261306" y="2981454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45" name="Ovál 144"/>
            <p:cNvSpPr/>
            <p:nvPr/>
          </p:nvSpPr>
          <p:spPr>
            <a:xfrm>
              <a:off x="4039700" y="3876911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6" name="TextovéPole 145"/>
            <p:cNvSpPr txBox="1"/>
            <p:nvPr/>
          </p:nvSpPr>
          <p:spPr>
            <a:xfrm>
              <a:off x="4261306" y="4076695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47" name="Ovál 146"/>
            <p:cNvSpPr/>
            <p:nvPr/>
          </p:nvSpPr>
          <p:spPr>
            <a:xfrm>
              <a:off x="4039700" y="4963763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8" name="TextovéPole 147"/>
            <p:cNvSpPr txBox="1"/>
            <p:nvPr/>
          </p:nvSpPr>
          <p:spPr>
            <a:xfrm>
              <a:off x="4261306" y="5163545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cxnSp>
          <p:nvCxnSpPr>
            <p:cNvPr id="149" name="Přímá spojnice 148"/>
            <p:cNvCxnSpPr>
              <a:stCxn id="143" idx="4"/>
              <a:endCxn id="145" idx="0"/>
            </p:cNvCxnSpPr>
            <p:nvPr/>
          </p:nvCxnSpPr>
          <p:spPr>
            <a:xfrm>
              <a:off x="4443879" y="3579424"/>
              <a:ext cx="0" cy="297488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Přímá spojnice 149"/>
            <p:cNvCxnSpPr/>
            <p:nvPr/>
          </p:nvCxnSpPr>
          <p:spPr>
            <a:xfrm>
              <a:off x="4441804" y="4666275"/>
              <a:ext cx="0" cy="297488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Ovál 150"/>
            <p:cNvSpPr/>
            <p:nvPr/>
          </p:nvSpPr>
          <p:spPr>
            <a:xfrm>
              <a:off x="5183693" y="2780928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2" name="TextovéPole 151"/>
            <p:cNvSpPr txBox="1"/>
            <p:nvPr/>
          </p:nvSpPr>
          <p:spPr>
            <a:xfrm>
              <a:off x="5405299" y="2980708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53" name="Ovál 152"/>
            <p:cNvSpPr/>
            <p:nvPr/>
          </p:nvSpPr>
          <p:spPr>
            <a:xfrm>
              <a:off x="5183693" y="3876167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4" name="TextovéPole 153"/>
            <p:cNvSpPr txBox="1"/>
            <p:nvPr/>
          </p:nvSpPr>
          <p:spPr>
            <a:xfrm>
              <a:off x="5405299" y="4075950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55" name="Ovál 154"/>
            <p:cNvSpPr/>
            <p:nvPr/>
          </p:nvSpPr>
          <p:spPr>
            <a:xfrm>
              <a:off x="5183693" y="4963018"/>
              <a:ext cx="808358" cy="79775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6" name="TextovéPole 155"/>
            <p:cNvSpPr txBox="1"/>
            <p:nvPr/>
          </p:nvSpPr>
          <p:spPr>
            <a:xfrm>
              <a:off x="5405299" y="5162802"/>
              <a:ext cx="360996" cy="39819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cxnSp>
          <p:nvCxnSpPr>
            <p:cNvPr id="157" name="Přímá spojnice 156"/>
            <p:cNvCxnSpPr>
              <a:stCxn id="151" idx="4"/>
              <a:endCxn id="153" idx="0"/>
            </p:cNvCxnSpPr>
            <p:nvPr/>
          </p:nvCxnSpPr>
          <p:spPr>
            <a:xfrm>
              <a:off x="5587872" y="3578679"/>
              <a:ext cx="0" cy="297488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Přímá spojnice 157"/>
            <p:cNvCxnSpPr/>
            <p:nvPr/>
          </p:nvCxnSpPr>
          <p:spPr>
            <a:xfrm>
              <a:off x="5585797" y="4665531"/>
              <a:ext cx="0" cy="297488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>
              <a:stCxn id="9" idx="6"/>
              <a:endCxn id="143" idx="2"/>
            </p:cNvCxnSpPr>
            <p:nvPr/>
          </p:nvCxnSpPr>
          <p:spPr>
            <a:xfrm>
              <a:off x="3704065" y="3180549"/>
              <a:ext cx="335635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Přímá spojnice 158"/>
            <p:cNvCxnSpPr/>
            <p:nvPr/>
          </p:nvCxnSpPr>
          <p:spPr>
            <a:xfrm>
              <a:off x="4848058" y="3170358"/>
              <a:ext cx="335635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Přímá spojnice 159"/>
            <p:cNvCxnSpPr/>
            <p:nvPr/>
          </p:nvCxnSpPr>
          <p:spPr>
            <a:xfrm>
              <a:off x="3704065" y="4271119"/>
              <a:ext cx="335635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Přímá spojnice 160"/>
            <p:cNvCxnSpPr/>
            <p:nvPr/>
          </p:nvCxnSpPr>
          <p:spPr>
            <a:xfrm>
              <a:off x="4848058" y="4271119"/>
              <a:ext cx="335635" cy="0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Přímá spojnice 161"/>
            <p:cNvCxnSpPr/>
            <p:nvPr/>
          </p:nvCxnSpPr>
          <p:spPr>
            <a:xfrm>
              <a:off x="3704065" y="5317564"/>
              <a:ext cx="335635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Přímá spojnice 162"/>
            <p:cNvCxnSpPr/>
            <p:nvPr/>
          </p:nvCxnSpPr>
          <p:spPr>
            <a:xfrm>
              <a:off x="4848058" y="5317564"/>
              <a:ext cx="335635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Skupina 6"/>
            <p:cNvGrpSpPr/>
            <p:nvPr/>
          </p:nvGrpSpPr>
          <p:grpSpPr>
            <a:xfrm>
              <a:off x="3736202" y="3437802"/>
              <a:ext cx="288032" cy="288032"/>
              <a:chOff x="1331640" y="3212976"/>
              <a:chExt cx="288032" cy="288032"/>
            </a:xfrm>
          </p:grpSpPr>
          <p:sp>
            <p:nvSpPr>
              <p:cNvPr id="4" name="Ovál 3"/>
              <p:cNvSpPr/>
              <p:nvPr/>
            </p:nvSpPr>
            <p:spPr>
              <a:xfrm>
                <a:off x="1331640" y="3212976"/>
                <a:ext cx="288032" cy="288032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6" name="Přímá spojnice 5"/>
              <p:cNvCxnSpPr>
                <a:stCxn id="4" idx="2"/>
                <a:endCxn id="4" idx="6"/>
              </p:cNvCxnSpPr>
              <p:nvPr/>
            </p:nvCxnSpPr>
            <p:spPr>
              <a:xfrm>
                <a:off x="1331640" y="3356992"/>
                <a:ext cx="288032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Zakřivená spojnice 14"/>
            <p:cNvCxnSpPr>
              <a:endCxn id="4" idx="2"/>
            </p:cNvCxnSpPr>
            <p:nvPr/>
          </p:nvCxnSpPr>
          <p:spPr>
            <a:xfrm flipV="1">
              <a:off x="3315353" y="3581818"/>
              <a:ext cx="420849" cy="241634"/>
            </a:xfrm>
            <a:prstGeom prst="curved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Skupina 43"/>
            <p:cNvGrpSpPr/>
            <p:nvPr/>
          </p:nvGrpSpPr>
          <p:grpSpPr>
            <a:xfrm>
              <a:off x="4848057" y="4642474"/>
              <a:ext cx="288032" cy="288032"/>
              <a:chOff x="1331640" y="3212976"/>
              <a:chExt cx="288032" cy="288032"/>
            </a:xfrm>
          </p:grpSpPr>
          <p:sp>
            <p:nvSpPr>
              <p:cNvPr id="45" name="Ovál 44"/>
              <p:cNvSpPr/>
              <p:nvPr/>
            </p:nvSpPr>
            <p:spPr>
              <a:xfrm>
                <a:off x="1331640" y="3212976"/>
                <a:ext cx="288032" cy="288032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6" name="Přímá spojnice 45"/>
              <p:cNvCxnSpPr>
                <a:stCxn id="45" idx="2"/>
                <a:endCxn id="45" idx="6"/>
              </p:cNvCxnSpPr>
              <p:nvPr/>
            </p:nvCxnSpPr>
            <p:spPr>
              <a:xfrm>
                <a:off x="1331640" y="3356992"/>
                <a:ext cx="288032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Zakřivená spojnice 17"/>
            <p:cNvCxnSpPr>
              <a:endCxn id="45" idx="6"/>
            </p:cNvCxnSpPr>
            <p:nvPr/>
          </p:nvCxnSpPr>
          <p:spPr>
            <a:xfrm rot="16200000" flipH="1">
              <a:off x="4776646" y="4427046"/>
              <a:ext cx="489965" cy="228921"/>
            </a:xfrm>
            <a:prstGeom prst="curvedConnector4">
              <a:avLst>
                <a:gd name="adj1" fmla="val 35303"/>
                <a:gd name="adj2" fmla="val 19986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Vývojový diagram: nebo 51"/>
          <p:cNvSpPr/>
          <p:nvPr/>
        </p:nvSpPr>
        <p:spPr>
          <a:xfrm>
            <a:off x="3295150" y="3499950"/>
            <a:ext cx="216024" cy="216024"/>
          </a:xfrm>
          <a:prstGeom prst="flowChar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Vývojový diagram: nebo 52"/>
          <p:cNvSpPr/>
          <p:nvPr/>
        </p:nvSpPr>
        <p:spPr>
          <a:xfrm>
            <a:off x="4845396" y="4139346"/>
            <a:ext cx="216024" cy="216024"/>
          </a:xfrm>
          <a:prstGeom prst="flowChar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Zástupný symbol pro obsah 2"/>
          <p:cNvSpPr txBox="1">
            <a:spLocks/>
          </p:cNvSpPr>
          <p:nvPr/>
        </p:nvSpPr>
        <p:spPr>
          <a:xfrm>
            <a:off x="1184963" y="5709219"/>
            <a:ext cx="6696744" cy="10064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mtClean="0"/>
              <a:t>Tento druh vodivosti nazýváme „vlastní vodivost“.</a:t>
            </a:r>
          </a:p>
          <a:p>
            <a:pPr lvl="1"/>
            <a:r>
              <a:rPr lang="cs-CZ" smtClean="0"/>
              <a:t>Tato vodivost nemá praktického využití, protože takto vzniklých vodivostních částic je velmi málo.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1596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Polovodiče</a:t>
            </a:r>
            <a:endParaRPr lang="cs-CZ" sz="3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>
          <a:xfrm>
            <a:off x="1187624" y="1340768"/>
            <a:ext cx="6552728" cy="8640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Abychom dostali do polovodiče více vodivostních částic, musíme použít tzv. příměsový prvek, např. fosfor. </a:t>
            </a:r>
            <a:endParaRPr lang="cs-CZ" dirty="0"/>
          </a:p>
        </p:txBody>
      </p:sp>
      <p:sp>
        <p:nvSpPr>
          <p:cNvPr id="41" name="Zástupný symbol pro obsah 3"/>
          <p:cNvSpPr txBox="1">
            <a:spLocks/>
          </p:cNvSpPr>
          <p:nvPr/>
        </p:nvSpPr>
        <p:spPr>
          <a:xfrm>
            <a:off x="1257398" y="5350849"/>
            <a:ext cx="6552728" cy="1296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 smtClean="0"/>
              <a:t>Fosfor má 5 valenčních elektronů, čtyři se zúčastní vazeb s okolními atomy křemíku, a protože pátý nenajde k sobě atom, se kterým by vytvořil vazbu, i při nízkých teplotách se lehce uvolní a stane se z něj vodivostní elektron. 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2699792" y="2205609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921398" y="2405390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2699792" y="3300847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921398" y="3500631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2699792" y="4387699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2921398" y="4587481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12" name="Přímá spojnice 11"/>
          <p:cNvCxnSpPr>
            <a:stCxn id="6" idx="4"/>
            <a:endCxn id="8" idx="0"/>
          </p:cNvCxnSpPr>
          <p:nvPr/>
        </p:nvCxnSpPr>
        <p:spPr>
          <a:xfrm>
            <a:off x="3103971" y="3003360"/>
            <a:ext cx="0" cy="297488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3101896" y="4090211"/>
            <a:ext cx="0" cy="297488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3843785" y="2205609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4065391" y="2405390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sp>
        <p:nvSpPr>
          <p:cNvPr id="16" name="Ovál 15"/>
          <p:cNvSpPr/>
          <p:nvPr/>
        </p:nvSpPr>
        <p:spPr>
          <a:xfrm>
            <a:off x="3843785" y="3300847"/>
            <a:ext cx="808358" cy="797751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4114295" y="3513966"/>
            <a:ext cx="312906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18" name="Ovál 17"/>
          <p:cNvSpPr/>
          <p:nvPr/>
        </p:nvSpPr>
        <p:spPr>
          <a:xfrm>
            <a:off x="3843785" y="4387699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4065391" y="4587481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20" name="Přímá spojnice 19"/>
          <p:cNvCxnSpPr>
            <a:stCxn id="14" idx="4"/>
            <a:endCxn id="16" idx="0"/>
          </p:cNvCxnSpPr>
          <p:nvPr/>
        </p:nvCxnSpPr>
        <p:spPr>
          <a:xfrm>
            <a:off x="4247964" y="3003360"/>
            <a:ext cx="0" cy="297488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4245889" y="4090211"/>
            <a:ext cx="0" cy="297488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ál 21"/>
          <p:cNvSpPr/>
          <p:nvPr/>
        </p:nvSpPr>
        <p:spPr>
          <a:xfrm>
            <a:off x="4987778" y="2204864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5209384" y="2404644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sp>
        <p:nvSpPr>
          <p:cNvPr id="24" name="Ovál 23"/>
          <p:cNvSpPr/>
          <p:nvPr/>
        </p:nvSpPr>
        <p:spPr>
          <a:xfrm>
            <a:off x="4987778" y="3300103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5209384" y="3499886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sp>
        <p:nvSpPr>
          <p:cNvPr id="26" name="Ovál 25"/>
          <p:cNvSpPr/>
          <p:nvPr/>
        </p:nvSpPr>
        <p:spPr>
          <a:xfrm>
            <a:off x="4987778" y="4386954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5209384" y="4586738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28" name="Přímá spojnice 27"/>
          <p:cNvCxnSpPr>
            <a:stCxn id="22" idx="4"/>
            <a:endCxn id="24" idx="0"/>
          </p:cNvCxnSpPr>
          <p:nvPr/>
        </p:nvCxnSpPr>
        <p:spPr>
          <a:xfrm>
            <a:off x="5391957" y="3002615"/>
            <a:ext cx="0" cy="297488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5389882" y="4089467"/>
            <a:ext cx="0" cy="297488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>
            <a:stCxn id="6" idx="6"/>
            <a:endCxn id="14" idx="2"/>
          </p:cNvCxnSpPr>
          <p:nvPr/>
        </p:nvCxnSpPr>
        <p:spPr>
          <a:xfrm>
            <a:off x="3508150" y="2604485"/>
            <a:ext cx="335635" cy="0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4652143" y="2594294"/>
            <a:ext cx="335635" cy="0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3508150" y="3695055"/>
            <a:ext cx="335635" cy="0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4652143" y="3695055"/>
            <a:ext cx="335635" cy="0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3508150" y="4741500"/>
            <a:ext cx="335635" cy="0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4652143" y="4741500"/>
            <a:ext cx="335635" cy="0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ál 35"/>
          <p:cNvSpPr/>
          <p:nvPr/>
        </p:nvSpPr>
        <p:spPr>
          <a:xfrm>
            <a:off x="4675087" y="2996952"/>
            <a:ext cx="288032" cy="288032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Přímá spojnice 36"/>
          <p:cNvCxnSpPr/>
          <p:nvPr/>
        </p:nvCxnSpPr>
        <p:spPr>
          <a:xfrm>
            <a:off x="4668058" y="3140968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>
            <a:stCxn id="16" idx="7"/>
            <a:endCxn id="36" idx="3"/>
          </p:cNvCxnSpPr>
          <p:nvPr/>
        </p:nvCxnSpPr>
        <p:spPr>
          <a:xfrm flipV="1">
            <a:off x="4533762" y="3242803"/>
            <a:ext cx="183506" cy="174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Násobení 47"/>
          <p:cNvSpPr/>
          <p:nvPr/>
        </p:nvSpPr>
        <p:spPr>
          <a:xfrm>
            <a:off x="4553507" y="3264201"/>
            <a:ext cx="144016" cy="141096"/>
          </a:xfrm>
          <a:prstGeom prst="mathMultiply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468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Polovodiče</a:t>
            </a:r>
            <a:endParaRPr lang="cs-CZ" sz="3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>
          <a:xfrm>
            <a:off x="1187624" y="1340768"/>
            <a:ext cx="6552728" cy="8640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Abychom dostali do polovodiče více vodivostních částic, musíme použít tzv. příměsový prvek, např. fosfor. </a:t>
            </a:r>
            <a:endParaRPr lang="cs-CZ" dirty="0"/>
          </a:p>
        </p:txBody>
      </p:sp>
      <p:grpSp>
        <p:nvGrpSpPr>
          <p:cNvPr id="5" name="Skupina 4"/>
          <p:cNvGrpSpPr/>
          <p:nvPr/>
        </p:nvGrpSpPr>
        <p:grpSpPr>
          <a:xfrm>
            <a:off x="2699792" y="2204864"/>
            <a:ext cx="3096344" cy="2980586"/>
            <a:chOff x="3419872" y="3040703"/>
            <a:chExt cx="1654922" cy="1640802"/>
          </a:xfrm>
        </p:grpSpPr>
        <p:sp>
          <p:nvSpPr>
            <p:cNvPr id="6" name="Ovál 5"/>
            <p:cNvSpPr/>
            <p:nvPr/>
          </p:nvSpPr>
          <p:spPr>
            <a:xfrm>
              <a:off x="3419872" y="3041113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3538315" y="3151092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8" name="Ovál 7"/>
            <p:cNvSpPr/>
            <p:nvPr/>
          </p:nvSpPr>
          <p:spPr>
            <a:xfrm>
              <a:off x="3419872" y="3644038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3538315" y="3754018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0" name="Ovál 9"/>
            <p:cNvSpPr/>
            <p:nvPr/>
          </p:nvSpPr>
          <p:spPr>
            <a:xfrm>
              <a:off x="3419872" y="4242346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3538315" y="4352325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cxnSp>
          <p:nvCxnSpPr>
            <p:cNvPr id="12" name="Přímá spojnice 11"/>
            <p:cNvCxnSpPr>
              <a:stCxn id="6" idx="4"/>
              <a:endCxn id="8" idx="0"/>
            </p:cNvCxnSpPr>
            <p:nvPr/>
          </p:nvCxnSpPr>
          <p:spPr>
            <a:xfrm>
              <a:off x="3635896" y="3480272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3634787" y="4078580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ál 13"/>
            <p:cNvSpPr/>
            <p:nvPr/>
          </p:nvSpPr>
          <p:spPr>
            <a:xfrm>
              <a:off x="4031309" y="3041113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4149752" y="3151092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6" name="Ovál 15"/>
            <p:cNvSpPr/>
            <p:nvPr/>
          </p:nvSpPr>
          <p:spPr>
            <a:xfrm>
              <a:off x="4031309" y="3644038"/>
              <a:ext cx="432048" cy="43915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4175890" y="3761359"/>
              <a:ext cx="167241" cy="203316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P</a:t>
              </a:r>
              <a:endParaRPr lang="cs-CZ" dirty="0"/>
            </a:p>
          </p:txBody>
        </p:sp>
        <p:sp>
          <p:nvSpPr>
            <p:cNvPr id="18" name="Ovál 17"/>
            <p:cNvSpPr/>
            <p:nvPr/>
          </p:nvSpPr>
          <p:spPr>
            <a:xfrm>
              <a:off x="4031309" y="4242346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4149752" y="4352325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cxnSp>
          <p:nvCxnSpPr>
            <p:cNvPr id="20" name="Přímá spojnice 19"/>
            <p:cNvCxnSpPr>
              <a:stCxn id="14" idx="4"/>
              <a:endCxn id="16" idx="0"/>
            </p:cNvCxnSpPr>
            <p:nvPr/>
          </p:nvCxnSpPr>
          <p:spPr>
            <a:xfrm>
              <a:off x="4247333" y="3480272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>
              <a:off x="4246224" y="4078580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ál 21"/>
            <p:cNvSpPr/>
            <p:nvPr/>
          </p:nvSpPr>
          <p:spPr>
            <a:xfrm>
              <a:off x="4642746" y="3040703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4761189" y="3150681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24" name="Ovál 23"/>
            <p:cNvSpPr/>
            <p:nvPr/>
          </p:nvSpPr>
          <p:spPr>
            <a:xfrm>
              <a:off x="4642746" y="3643628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4761189" y="3753608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26" name="Ovál 25"/>
            <p:cNvSpPr/>
            <p:nvPr/>
          </p:nvSpPr>
          <p:spPr>
            <a:xfrm>
              <a:off x="4642746" y="4241936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4761189" y="4351916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cxnSp>
          <p:nvCxnSpPr>
            <p:cNvPr id="28" name="Přímá spojnice 27"/>
            <p:cNvCxnSpPr>
              <a:stCxn id="22" idx="4"/>
              <a:endCxn id="24" idx="0"/>
            </p:cNvCxnSpPr>
            <p:nvPr/>
          </p:nvCxnSpPr>
          <p:spPr>
            <a:xfrm>
              <a:off x="4858770" y="3479862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/>
            <p:cNvCxnSpPr/>
            <p:nvPr/>
          </p:nvCxnSpPr>
          <p:spPr>
            <a:xfrm>
              <a:off x="4857661" y="4078170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29"/>
            <p:cNvCxnSpPr>
              <a:stCxn id="6" idx="6"/>
              <a:endCxn id="14" idx="2"/>
            </p:cNvCxnSpPr>
            <p:nvPr/>
          </p:nvCxnSpPr>
          <p:spPr>
            <a:xfrm>
              <a:off x="3851920" y="3260693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30"/>
            <p:cNvCxnSpPr/>
            <p:nvPr/>
          </p:nvCxnSpPr>
          <p:spPr>
            <a:xfrm>
              <a:off x="4463357" y="3255083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31"/>
            <p:cNvCxnSpPr/>
            <p:nvPr/>
          </p:nvCxnSpPr>
          <p:spPr>
            <a:xfrm>
              <a:off x="3851920" y="3861048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/>
            <p:cNvCxnSpPr/>
            <p:nvPr/>
          </p:nvCxnSpPr>
          <p:spPr>
            <a:xfrm>
              <a:off x="4463357" y="3861048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33"/>
            <p:cNvCxnSpPr/>
            <p:nvPr/>
          </p:nvCxnSpPr>
          <p:spPr>
            <a:xfrm>
              <a:off x="3851920" y="4437112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34"/>
            <p:cNvCxnSpPr/>
            <p:nvPr/>
          </p:nvCxnSpPr>
          <p:spPr>
            <a:xfrm>
              <a:off x="4463357" y="4437112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Skupina 39"/>
          <p:cNvGrpSpPr/>
          <p:nvPr/>
        </p:nvGrpSpPr>
        <p:grpSpPr>
          <a:xfrm>
            <a:off x="4668058" y="2996952"/>
            <a:ext cx="295061" cy="288032"/>
            <a:chOff x="4778887" y="3570424"/>
            <a:chExt cx="295061" cy="288032"/>
          </a:xfrm>
        </p:grpSpPr>
        <p:sp>
          <p:nvSpPr>
            <p:cNvPr id="36" name="Ovál 35"/>
            <p:cNvSpPr/>
            <p:nvPr/>
          </p:nvSpPr>
          <p:spPr>
            <a:xfrm>
              <a:off x="4785916" y="3570424"/>
              <a:ext cx="288032" cy="288032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7" name="Přímá spojnice 36"/>
            <p:cNvCxnSpPr/>
            <p:nvPr/>
          </p:nvCxnSpPr>
          <p:spPr>
            <a:xfrm>
              <a:off x="4778887" y="3714440"/>
              <a:ext cx="28803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Zástupný symbol pro obsah 3"/>
          <p:cNvSpPr txBox="1">
            <a:spLocks/>
          </p:cNvSpPr>
          <p:nvPr/>
        </p:nvSpPr>
        <p:spPr>
          <a:xfrm>
            <a:off x="1257398" y="5350849"/>
            <a:ext cx="6552728" cy="1296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 smtClean="0"/>
              <a:t>Fosfor má 5 valenčních elektronů, čtyři se zúčastní vazeb s okolními atomy křemíku, a protože pátý nenajde k sobě atom, se kterým by vytvořil vazbu, i při nízkých teplotách se lehce uvolní a stane se z něj vodivostní elektron.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414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Polovodiče</a:t>
            </a:r>
            <a:endParaRPr lang="cs-CZ" sz="3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>
          <a:xfrm>
            <a:off x="1187624" y="1340768"/>
            <a:ext cx="6552728" cy="864096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Kolem atomu fosforu se vytvoří kladná oblast, protože náboj jádra převáží náboj obalu atomu</a:t>
            </a:r>
            <a:endParaRPr lang="cs-CZ" dirty="0"/>
          </a:p>
        </p:txBody>
      </p:sp>
      <p:grpSp>
        <p:nvGrpSpPr>
          <p:cNvPr id="5" name="Skupina 4"/>
          <p:cNvGrpSpPr/>
          <p:nvPr/>
        </p:nvGrpSpPr>
        <p:grpSpPr>
          <a:xfrm>
            <a:off x="2699792" y="2204864"/>
            <a:ext cx="3096344" cy="2980586"/>
            <a:chOff x="3419872" y="3040703"/>
            <a:chExt cx="1654922" cy="1640802"/>
          </a:xfrm>
        </p:grpSpPr>
        <p:sp>
          <p:nvSpPr>
            <p:cNvPr id="6" name="Ovál 5"/>
            <p:cNvSpPr/>
            <p:nvPr/>
          </p:nvSpPr>
          <p:spPr>
            <a:xfrm>
              <a:off x="3419872" y="3041113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3538315" y="3151092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8" name="Ovál 7"/>
            <p:cNvSpPr/>
            <p:nvPr/>
          </p:nvSpPr>
          <p:spPr>
            <a:xfrm>
              <a:off x="3419872" y="3644038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3538315" y="3754018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0" name="Ovál 9"/>
            <p:cNvSpPr/>
            <p:nvPr/>
          </p:nvSpPr>
          <p:spPr>
            <a:xfrm>
              <a:off x="3419872" y="4242346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3538315" y="4352325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cxnSp>
          <p:nvCxnSpPr>
            <p:cNvPr id="12" name="Přímá spojnice 11"/>
            <p:cNvCxnSpPr>
              <a:stCxn id="6" idx="4"/>
              <a:endCxn id="8" idx="0"/>
            </p:cNvCxnSpPr>
            <p:nvPr/>
          </p:nvCxnSpPr>
          <p:spPr>
            <a:xfrm>
              <a:off x="3635896" y="3480272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3634787" y="4078580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ál 13"/>
            <p:cNvSpPr/>
            <p:nvPr/>
          </p:nvSpPr>
          <p:spPr>
            <a:xfrm>
              <a:off x="4031309" y="3041113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4149752" y="3151092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6" name="Ovál 15"/>
            <p:cNvSpPr/>
            <p:nvPr/>
          </p:nvSpPr>
          <p:spPr>
            <a:xfrm>
              <a:off x="4031309" y="3644038"/>
              <a:ext cx="432048" cy="43915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4175890" y="3761359"/>
              <a:ext cx="167241" cy="203316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P</a:t>
              </a:r>
              <a:endParaRPr lang="cs-CZ" dirty="0"/>
            </a:p>
          </p:txBody>
        </p:sp>
        <p:sp>
          <p:nvSpPr>
            <p:cNvPr id="18" name="Ovál 17"/>
            <p:cNvSpPr/>
            <p:nvPr/>
          </p:nvSpPr>
          <p:spPr>
            <a:xfrm>
              <a:off x="4031309" y="4242346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4149752" y="4352325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cxnSp>
          <p:nvCxnSpPr>
            <p:cNvPr id="20" name="Přímá spojnice 19"/>
            <p:cNvCxnSpPr>
              <a:stCxn id="14" idx="4"/>
              <a:endCxn id="16" idx="0"/>
            </p:cNvCxnSpPr>
            <p:nvPr/>
          </p:nvCxnSpPr>
          <p:spPr>
            <a:xfrm>
              <a:off x="4247333" y="3480272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>
              <a:off x="4246224" y="4078580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ál 21"/>
            <p:cNvSpPr/>
            <p:nvPr/>
          </p:nvSpPr>
          <p:spPr>
            <a:xfrm>
              <a:off x="4642746" y="3040703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4761189" y="3150681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24" name="Ovál 23"/>
            <p:cNvSpPr/>
            <p:nvPr/>
          </p:nvSpPr>
          <p:spPr>
            <a:xfrm>
              <a:off x="4642746" y="3643628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4761189" y="3753608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26" name="Ovál 25"/>
            <p:cNvSpPr/>
            <p:nvPr/>
          </p:nvSpPr>
          <p:spPr>
            <a:xfrm>
              <a:off x="4642746" y="4241936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4761189" y="4351916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cxnSp>
          <p:nvCxnSpPr>
            <p:cNvPr id="28" name="Přímá spojnice 27"/>
            <p:cNvCxnSpPr>
              <a:stCxn id="22" idx="4"/>
              <a:endCxn id="24" idx="0"/>
            </p:cNvCxnSpPr>
            <p:nvPr/>
          </p:nvCxnSpPr>
          <p:spPr>
            <a:xfrm>
              <a:off x="4858770" y="3479862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/>
            <p:cNvCxnSpPr/>
            <p:nvPr/>
          </p:nvCxnSpPr>
          <p:spPr>
            <a:xfrm>
              <a:off x="4857661" y="4078170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29"/>
            <p:cNvCxnSpPr>
              <a:stCxn id="6" idx="6"/>
              <a:endCxn id="14" idx="2"/>
            </p:cNvCxnSpPr>
            <p:nvPr/>
          </p:nvCxnSpPr>
          <p:spPr>
            <a:xfrm>
              <a:off x="3851920" y="3260693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30"/>
            <p:cNvCxnSpPr/>
            <p:nvPr/>
          </p:nvCxnSpPr>
          <p:spPr>
            <a:xfrm>
              <a:off x="4463357" y="3255083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31"/>
            <p:cNvCxnSpPr/>
            <p:nvPr/>
          </p:nvCxnSpPr>
          <p:spPr>
            <a:xfrm>
              <a:off x="3851920" y="3861048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/>
            <p:cNvCxnSpPr/>
            <p:nvPr/>
          </p:nvCxnSpPr>
          <p:spPr>
            <a:xfrm>
              <a:off x="4463357" y="3861048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33"/>
            <p:cNvCxnSpPr/>
            <p:nvPr/>
          </p:nvCxnSpPr>
          <p:spPr>
            <a:xfrm>
              <a:off x="3851920" y="4437112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34"/>
            <p:cNvCxnSpPr/>
            <p:nvPr/>
          </p:nvCxnSpPr>
          <p:spPr>
            <a:xfrm>
              <a:off x="4463357" y="4437112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Skupina 39"/>
          <p:cNvGrpSpPr/>
          <p:nvPr/>
        </p:nvGrpSpPr>
        <p:grpSpPr>
          <a:xfrm>
            <a:off x="4668058" y="2996952"/>
            <a:ext cx="295061" cy="288032"/>
            <a:chOff x="4778887" y="3570424"/>
            <a:chExt cx="295061" cy="288032"/>
          </a:xfrm>
        </p:grpSpPr>
        <p:sp>
          <p:nvSpPr>
            <p:cNvPr id="36" name="Ovál 35"/>
            <p:cNvSpPr/>
            <p:nvPr/>
          </p:nvSpPr>
          <p:spPr>
            <a:xfrm>
              <a:off x="4785916" y="3570424"/>
              <a:ext cx="288032" cy="288032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7" name="Přímá spojnice 36"/>
            <p:cNvCxnSpPr/>
            <p:nvPr/>
          </p:nvCxnSpPr>
          <p:spPr>
            <a:xfrm>
              <a:off x="4778887" y="3714440"/>
              <a:ext cx="28803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Zástupný symbol pro obsah 3"/>
          <p:cNvSpPr txBox="1">
            <a:spLocks/>
          </p:cNvSpPr>
          <p:nvPr/>
        </p:nvSpPr>
        <p:spPr>
          <a:xfrm>
            <a:off x="1257398" y="5350849"/>
            <a:ext cx="6552728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718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Polovodiče</a:t>
            </a:r>
            <a:endParaRPr lang="cs-CZ" sz="3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>
          <a:xfrm>
            <a:off x="1187624" y="1340768"/>
            <a:ext cx="6552728" cy="864096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Kolem atomu fosforu se vytvoří kladná oblast, protože náboj jádra převáží náboj obalu atomu</a:t>
            </a:r>
            <a:endParaRPr lang="cs-CZ" dirty="0"/>
          </a:p>
        </p:txBody>
      </p:sp>
      <p:grpSp>
        <p:nvGrpSpPr>
          <p:cNvPr id="5" name="Skupina 4"/>
          <p:cNvGrpSpPr/>
          <p:nvPr/>
        </p:nvGrpSpPr>
        <p:grpSpPr>
          <a:xfrm>
            <a:off x="2699792" y="2204864"/>
            <a:ext cx="3096344" cy="2980586"/>
            <a:chOff x="3419872" y="3040703"/>
            <a:chExt cx="1654922" cy="1640802"/>
          </a:xfrm>
        </p:grpSpPr>
        <p:sp>
          <p:nvSpPr>
            <p:cNvPr id="6" name="Ovál 5"/>
            <p:cNvSpPr/>
            <p:nvPr/>
          </p:nvSpPr>
          <p:spPr>
            <a:xfrm>
              <a:off x="3419872" y="3041113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3538315" y="3151092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8" name="Ovál 7"/>
            <p:cNvSpPr/>
            <p:nvPr/>
          </p:nvSpPr>
          <p:spPr>
            <a:xfrm>
              <a:off x="3419872" y="3644038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3538315" y="3754018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0" name="Ovál 9"/>
            <p:cNvSpPr/>
            <p:nvPr/>
          </p:nvSpPr>
          <p:spPr>
            <a:xfrm>
              <a:off x="3419872" y="4242346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3538315" y="4352325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cxnSp>
          <p:nvCxnSpPr>
            <p:cNvPr id="12" name="Přímá spojnice 11"/>
            <p:cNvCxnSpPr>
              <a:stCxn id="6" idx="4"/>
              <a:endCxn id="8" idx="0"/>
            </p:cNvCxnSpPr>
            <p:nvPr/>
          </p:nvCxnSpPr>
          <p:spPr>
            <a:xfrm>
              <a:off x="3635896" y="3480272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3634787" y="4078580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ál 13"/>
            <p:cNvSpPr/>
            <p:nvPr/>
          </p:nvSpPr>
          <p:spPr>
            <a:xfrm>
              <a:off x="4031309" y="3041113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4149752" y="3151092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16" name="Ovál 15"/>
            <p:cNvSpPr/>
            <p:nvPr/>
          </p:nvSpPr>
          <p:spPr>
            <a:xfrm>
              <a:off x="4031309" y="3644038"/>
              <a:ext cx="432048" cy="43915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4175890" y="3761359"/>
              <a:ext cx="167241" cy="203316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P</a:t>
              </a:r>
              <a:endParaRPr lang="cs-CZ" dirty="0"/>
            </a:p>
          </p:txBody>
        </p:sp>
        <p:sp>
          <p:nvSpPr>
            <p:cNvPr id="18" name="Ovál 17"/>
            <p:cNvSpPr/>
            <p:nvPr/>
          </p:nvSpPr>
          <p:spPr>
            <a:xfrm>
              <a:off x="4031309" y="4242346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4149752" y="4352325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cxnSp>
          <p:nvCxnSpPr>
            <p:cNvPr id="20" name="Přímá spojnice 19"/>
            <p:cNvCxnSpPr>
              <a:stCxn id="14" idx="4"/>
              <a:endCxn id="16" idx="0"/>
            </p:cNvCxnSpPr>
            <p:nvPr/>
          </p:nvCxnSpPr>
          <p:spPr>
            <a:xfrm>
              <a:off x="4247333" y="3480272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>
              <a:off x="4246224" y="4078580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ál 21"/>
            <p:cNvSpPr/>
            <p:nvPr/>
          </p:nvSpPr>
          <p:spPr>
            <a:xfrm>
              <a:off x="4642746" y="3040703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4761189" y="3150681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24" name="Ovál 23"/>
            <p:cNvSpPr/>
            <p:nvPr/>
          </p:nvSpPr>
          <p:spPr>
            <a:xfrm>
              <a:off x="4642746" y="3643628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4761189" y="3753608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sp>
          <p:nvSpPr>
            <p:cNvPr id="26" name="Ovál 25"/>
            <p:cNvSpPr/>
            <p:nvPr/>
          </p:nvSpPr>
          <p:spPr>
            <a:xfrm>
              <a:off x="4642746" y="4241936"/>
              <a:ext cx="432048" cy="43915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4761189" y="4351916"/>
              <a:ext cx="192944" cy="219203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cs-CZ" dirty="0" smtClean="0"/>
                <a:t>Si</a:t>
              </a:r>
              <a:endParaRPr lang="cs-CZ" dirty="0"/>
            </a:p>
          </p:txBody>
        </p:sp>
        <p:cxnSp>
          <p:nvCxnSpPr>
            <p:cNvPr id="28" name="Přímá spojnice 27"/>
            <p:cNvCxnSpPr>
              <a:stCxn id="22" idx="4"/>
              <a:endCxn id="24" idx="0"/>
            </p:cNvCxnSpPr>
            <p:nvPr/>
          </p:nvCxnSpPr>
          <p:spPr>
            <a:xfrm>
              <a:off x="4858770" y="3479862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/>
            <p:cNvCxnSpPr/>
            <p:nvPr/>
          </p:nvCxnSpPr>
          <p:spPr>
            <a:xfrm>
              <a:off x="4857661" y="4078170"/>
              <a:ext cx="0" cy="163766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29"/>
            <p:cNvCxnSpPr>
              <a:stCxn id="6" idx="6"/>
              <a:endCxn id="14" idx="2"/>
            </p:cNvCxnSpPr>
            <p:nvPr/>
          </p:nvCxnSpPr>
          <p:spPr>
            <a:xfrm>
              <a:off x="3851920" y="3260693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30"/>
            <p:cNvCxnSpPr/>
            <p:nvPr/>
          </p:nvCxnSpPr>
          <p:spPr>
            <a:xfrm>
              <a:off x="4463357" y="3255083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31"/>
            <p:cNvCxnSpPr/>
            <p:nvPr/>
          </p:nvCxnSpPr>
          <p:spPr>
            <a:xfrm>
              <a:off x="3851920" y="3861048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/>
            <p:cNvCxnSpPr/>
            <p:nvPr/>
          </p:nvCxnSpPr>
          <p:spPr>
            <a:xfrm>
              <a:off x="4463357" y="3861048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33"/>
            <p:cNvCxnSpPr/>
            <p:nvPr/>
          </p:nvCxnSpPr>
          <p:spPr>
            <a:xfrm>
              <a:off x="3851920" y="4437112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34"/>
            <p:cNvCxnSpPr/>
            <p:nvPr/>
          </p:nvCxnSpPr>
          <p:spPr>
            <a:xfrm>
              <a:off x="4463357" y="4437112"/>
              <a:ext cx="179389" cy="0"/>
            </a:xfrm>
            <a:prstGeom prst="line">
              <a:avLst/>
            </a:prstGeom>
            <a:ln w="6032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Zástupný symbol pro obsah 3"/>
          <p:cNvSpPr txBox="1">
            <a:spLocks/>
          </p:cNvSpPr>
          <p:nvPr/>
        </p:nvSpPr>
        <p:spPr>
          <a:xfrm>
            <a:off x="1257398" y="5350849"/>
            <a:ext cx="6552728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Tato vodivost se nazývá příměsová vodivost typu N (N-negativ – záporný náboj elektronů)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3295809" y="2791329"/>
            <a:ext cx="1872208" cy="1800200"/>
          </a:xfrm>
          <a:prstGeom prst="ellipse">
            <a:avLst/>
          </a:prstGeom>
          <a:solidFill>
            <a:schemeClr val="accent6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Plus 37"/>
          <p:cNvSpPr/>
          <p:nvPr/>
        </p:nvSpPr>
        <p:spPr>
          <a:xfrm>
            <a:off x="4114295" y="3752239"/>
            <a:ext cx="288032" cy="305756"/>
          </a:xfrm>
          <a:prstGeom prst="mathPlu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928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3" grpId="0" animBg="1"/>
      <p:bldP spid="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Polovodiče</a:t>
            </a:r>
            <a:endParaRPr lang="cs-CZ" sz="3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>
          <a:xfrm>
            <a:off x="1187624" y="1340768"/>
            <a:ext cx="6552728" cy="8640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Abychom dostali do polovodiče více vodivostních částic, můžeme použít i jiný příměsový prvek, např. indium. </a:t>
            </a:r>
            <a:endParaRPr lang="cs-CZ" dirty="0"/>
          </a:p>
        </p:txBody>
      </p:sp>
      <p:sp>
        <p:nvSpPr>
          <p:cNvPr id="41" name="Zástupný symbol pro obsah 3"/>
          <p:cNvSpPr txBox="1">
            <a:spLocks/>
          </p:cNvSpPr>
          <p:nvPr/>
        </p:nvSpPr>
        <p:spPr>
          <a:xfrm>
            <a:off x="1257398" y="5350849"/>
            <a:ext cx="6552728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 smtClean="0"/>
              <a:t>Indium má 3 valenční elektrony, k naplnění čtvrté kovalentní vazby nedojde a vytvoří se vodivostní díra.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2699792" y="2205609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921398" y="2405390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2699792" y="3300847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921398" y="3500631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2699792" y="4387699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2921398" y="4587481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12" name="Přímá spojnice 11"/>
          <p:cNvCxnSpPr>
            <a:stCxn id="6" idx="4"/>
            <a:endCxn id="8" idx="0"/>
          </p:cNvCxnSpPr>
          <p:nvPr/>
        </p:nvCxnSpPr>
        <p:spPr>
          <a:xfrm>
            <a:off x="3103971" y="3003360"/>
            <a:ext cx="0" cy="297488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3101896" y="4090211"/>
            <a:ext cx="0" cy="297488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3843785" y="2205609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4065391" y="2405390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sp>
        <p:nvSpPr>
          <p:cNvPr id="16" name="Ovál 15"/>
          <p:cNvSpPr/>
          <p:nvPr/>
        </p:nvSpPr>
        <p:spPr>
          <a:xfrm>
            <a:off x="3843785" y="3300847"/>
            <a:ext cx="808358" cy="797751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4114295" y="3513966"/>
            <a:ext cx="37542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In</a:t>
            </a:r>
            <a:endParaRPr lang="cs-CZ" dirty="0"/>
          </a:p>
        </p:txBody>
      </p:sp>
      <p:sp>
        <p:nvSpPr>
          <p:cNvPr id="18" name="Ovál 17"/>
          <p:cNvSpPr/>
          <p:nvPr/>
        </p:nvSpPr>
        <p:spPr>
          <a:xfrm>
            <a:off x="3843785" y="4387699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4065391" y="4587481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20" name="Přímá spojnice 19"/>
          <p:cNvCxnSpPr>
            <a:stCxn id="14" idx="4"/>
            <a:endCxn id="16" idx="0"/>
          </p:cNvCxnSpPr>
          <p:nvPr/>
        </p:nvCxnSpPr>
        <p:spPr>
          <a:xfrm>
            <a:off x="4247964" y="3003360"/>
            <a:ext cx="0" cy="297488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4245889" y="4090211"/>
            <a:ext cx="0" cy="297488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ál 21"/>
          <p:cNvSpPr/>
          <p:nvPr/>
        </p:nvSpPr>
        <p:spPr>
          <a:xfrm>
            <a:off x="4987778" y="2204864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5209384" y="2404644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sp>
        <p:nvSpPr>
          <p:cNvPr id="24" name="Ovál 23"/>
          <p:cNvSpPr/>
          <p:nvPr/>
        </p:nvSpPr>
        <p:spPr>
          <a:xfrm>
            <a:off x="4987778" y="3300103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5209384" y="3499886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sp>
        <p:nvSpPr>
          <p:cNvPr id="26" name="Ovál 25"/>
          <p:cNvSpPr/>
          <p:nvPr/>
        </p:nvSpPr>
        <p:spPr>
          <a:xfrm>
            <a:off x="4987778" y="4386954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5209384" y="4586738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28" name="Přímá spojnice 27"/>
          <p:cNvCxnSpPr>
            <a:stCxn id="22" idx="4"/>
            <a:endCxn id="24" idx="0"/>
          </p:cNvCxnSpPr>
          <p:nvPr/>
        </p:nvCxnSpPr>
        <p:spPr>
          <a:xfrm>
            <a:off x="5391957" y="3002615"/>
            <a:ext cx="0" cy="297488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5389882" y="4089467"/>
            <a:ext cx="0" cy="297488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>
            <a:stCxn id="6" idx="6"/>
            <a:endCxn id="14" idx="2"/>
          </p:cNvCxnSpPr>
          <p:nvPr/>
        </p:nvCxnSpPr>
        <p:spPr>
          <a:xfrm>
            <a:off x="3508150" y="2604485"/>
            <a:ext cx="335635" cy="0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4652143" y="2594294"/>
            <a:ext cx="335635" cy="0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3508150" y="3695055"/>
            <a:ext cx="335635" cy="0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4652143" y="3695055"/>
            <a:ext cx="335635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3508150" y="4741500"/>
            <a:ext cx="335635" cy="0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4652143" y="4741500"/>
            <a:ext cx="335635" cy="0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Vývojový diagram: nebo 4"/>
          <p:cNvSpPr/>
          <p:nvPr/>
        </p:nvSpPr>
        <p:spPr>
          <a:xfrm>
            <a:off x="4747680" y="3711006"/>
            <a:ext cx="155347" cy="129329"/>
          </a:xfrm>
          <a:prstGeom prst="flowChar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818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Polovodiče</a:t>
            </a:r>
            <a:endParaRPr lang="cs-CZ" sz="3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>
          <a:xfrm>
            <a:off x="1187624" y="1340767"/>
            <a:ext cx="6552728" cy="113481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Když do této díry „spadne“ blízký volný elektron (např. vzniklý generací páru), kolem atomu India se vytvoří záporná oblast, protože náboj obalu převáží náboj jádra atomu.</a:t>
            </a:r>
            <a:endParaRPr lang="cs-CZ" dirty="0"/>
          </a:p>
        </p:txBody>
      </p:sp>
      <p:sp>
        <p:nvSpPr>
          <p:cNvPr id="41" name="Zástupný symbol pro obsah 3"/>
          <p:cNvSpPr txBox="1">
            <a:spLocks/>
          </p:cNvSpPr>
          <p:nvPr/>
        </p:nvSpPr>
        <p:spPr>
          <a:xfrm>
            <a:off x="1257398" y="5350849"/>
            <a:ext cx="6552728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dirty="0"/>
          </a:p>
        </p:txBody>
      </p:sp>
      <p:sp>
        <p:nvSpPr>
          <p:cNvPr id="39" name="Ovál 38"/>
          <p:cNvSpPr/>
          <p:nvPr/>
        </p:nvSpPr>
        <p:spPr>
          <a:xfrm>
            <a:off x="2699792" y="2565649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TextovéPole 41"/>
          <p:cNvSpPr txBox="1"/>
          <p:nvPr/>
        </p:nvSpPr>
        <p:spPr>
          <a:xfrm>
            <a:off x="2921398" y="2765430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sp>
        <p:nvSpPr>
          <p:cNvPr id="43" name="Ovál 42"/>
          <p:cNvSpPr/>
          <p:nvPr/>
        </p:nvSpPr>
        <p:spPr>
          <a:xfrm>
            <a:off x="2699792" y="3660887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ovéPole 43"/>
          <p:cNvSpPr txBox="1"/>
          <p:nvPr/>
        </p:nvSpPr>
        <p:spPr>
          <a:xfrm>
            <a:off x="2921398" y="3860671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sp>
        <p:nvSpPr>
          <p:cNvPr id="45" name="Ovál 44"/>
          <p:cNvSpPr/>
          <p:nvPr/>
        </p:nvSpPr>
        <p:spPr>
          <a:xfrm>
            <a:off x="2699792" y="4747739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TextovéPole 45"/>
          <p:cNvSpPr txBox="1"/>
          <p:nvPr/>
        </p:nvSpPr>
        <p:spPr>
          <a:xfrm>
            <a:off x="2921398" y="4947521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47" name="Přímá spojnice 46"/>
          <p:cNvCxnSpPr>
            <a:stCxn id="39" idx="4"/>
            <a:endCxn id="43" idx="0"/>
          </p:cNvCxnSpPr>
          <p:nvPr/>
        </p:nvCxnSpPr>
        <p:spPr>
          <a:xfrm>
            <a:off x="3103971" y="3363400"/>
            <a:ext cx="0" cy="297488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>
            <a:off x="3101896" y="4450251"/>
            <a:ext cx="0" cy="297488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ál 48"/>
          <p:cNvSpPr/>
          <p:nvPr/>
        </p:nvSpPr>
        <p:spPr>
          <a:xfrm>
            <a:off x="3843785" y="2565649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TextovéPole 49"/>
          <p:cNvSpPr txBox="1"/>
          <p:nvPr/>
        </p:nvSpPr>
        <p:spPr>
          <a:xfrm>
            <a:off x="4065391" y="2765430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sp>
        <p:nvSpPr>
          <p:cNvPr id="51" name="Ovál 50"/>
          <p:cNvSpPr/>
          <p:nvPr/>
        </p:nvSpPr>
        <p:spPr>
          <a:xfrm>
            <a:off x="3843785" y="3660887"/>
            <a:ext cx="808358" cy="797751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TextovéPole 51"/>
          <p:cNvSpPr txBox="1"/>
          <p:nvPr/>
        </p:nvSpPr>
        <p:spPr>
          <a:xfrm>
            <a:off x="4114295" y="3874006"/>
            <a:ext cx="37542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In</a:t>
            </a:r>
            <a:endParaRPr lang="cs-CZ" dirty="0"/>
          </a:p>
        </p:txBody>
      </p:sp>
      <p:sp>
        <p:nvSpPr>
          <p:cNvPr id="53" name="Ovál 52"/>
          <p:cNvSpPr/>
          <p:nvPr/>
        </p:nvSpPr>
        <p:spPr>
          <a:xfrm>
            <a:off x="3843785" y="4747739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TextovéPole 53"/>
          <p:cNvSpPr txBox="1"/>
          <p:nvPr/>
        </p:nvSpPr>
        <p:spPr>
          <a:xfrm>
            <a:off x="4065391" y="4947521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55" name="Přímá spojnice 54"/>
          <p:cNvCxnSpPr>
            <a:stCxn id="49" idx="4"/>
            <a:endCxn id="51" idx="0"/>
          </p:cNvCxnSpPr>
          <p:nvPr/>
        </p:nvCxnSpPr>
        <p:spPr>
          <a:xfrm>
            <a:off x="4247964" y="3363400"/>
            <a:ext cx="0" cy="297488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4245889" y="4450251"/>
            <a:ext cx="0" cy="297488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ál 56"/>
          <p:cNvSpPr/>
          <p:nvPr/>
        </p:nvSpPr>
        <p:spPr>
          <a:xfrm>
            <a:off x="4987778" y="2564904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TextovéPole 57"/>
          <p:cNvSpPr txBox="1"/>
          <p:nvPr/>
        </p:nvSpPr>
        <p:spPr>
          <a:xfrm>
            <a:off x="5209384" y="2764684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sp>
        <p:nvSpPr>
          <p:cNvPr id="59" name="Ovál 58"/>
          <p:cNvSpPr/>
          <p:nvPr/>
        </p:nvSpPr>
        <p:spPr>
          <a:xfrm>
            <a:off x="4987778" y="3660143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TextovéPole 59"/>
          <p:cNvSpPr txBox="1"/>
          <p:nvPr/>
        </p:nvSpPr>
        <p:spPr>
          <a:xfrm>
            <a:off x="5209384" y="3859926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sp>
        <p:nvSpPr>
          <p:cNvPr id="61" name="Ovál 60"/>
          <p:cNvSpPr/>
          <p:nvPr/>
        </p:nvSpPr>
        <p:spPr>
          <a:xfrm>
            <a:off x="4987778" y="4746994"/>
            <a:ext cx="808358" cy="7977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TextovéPole 61"/>
          <p:cNvSpPr txBox="1"/>
          <p:nvPr/>
        </p:nvSpPr>
        <p:spPr>
          <a:xfrm>
            <a:off x="5209384" y="4946778"/>
            <a:ext cx="360996" cy="39819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cs-CZ" dirty="0" smtClean="0"/>
              <a:t>Si</a:t>
            </a:r>
            <a:endParaRPr lang="cs-CZ" dirty="0"/>
          </a:p>
        </p:txBody>
      </p:sp>
      <p:cxnSp>
        <p:nvCxnSpPr>
          <p:cNvPr id="63" name="Přímá spojnice 62"/>
          <p:cNvCxnSpPr>
            <a:stCxn id="57" idx="4"/>
            <a:endCxn id="59" idx="0"/>
          </p:cNvCxnSpPr>
          <p:nvPr/>
        </p:nvCxnSpPr>
        <p:spPr>
          <a:xfrm>
            <a:off x="5391957" y="3362655"/>
            <a:ext cx="0" cy="297488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>
            <a:off x="5389882" y="4449507"/>
            <a:ext cx="0" cy="297488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>
            <a:stCxn id="39" idx="6"/>
            <a:endCxn id="49" idx="2"/>
          </p:cNvCxnSpPr>
          <p:nvPr/>
        </p:nvCxnSpPr>
        <p:spPr>
          <a:xfrm>
            <a:off x="3508150" y="2964525"/>
            <a:ext cx="335635" cy="0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>
            <a:off x="4652143" y="2954334"/>
            <a:ext cx="335635" cy="0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>
            <a:off x="3508150" y="4055095"/>
            <a:ext cx="335635" cy="0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>
            <a:off x="3508150" y="5101540"/>
            <a:ext cx="335635" cy="0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69"/>
          <p:cNvCxnSpPr/>
          <p:nvPr/>
        </p:nvCxnSpPr>
        <p:spPr>
          <a:xfrm>
            <a:off x="4652143" y="5101540"/>
            <a:ext cx="335635" cy="0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Skupina 71"/>
          <p:cNvGrpSpPr/>
          <p:nvPr/>
        </p:nvGrpSpPr>
        <p:grpSpPr>
          <a:xfrm>
            <a:off x="4652143" y="4055095"/>
            <a:ext cx="335635" cy="145280"/>
            <a:chOff x="4652143" y="4055095"/>
            <a:chExt cx="335635" cy="145280"/>
          </a:xfrm>
        </p:grpSpPr>
        <p:cxnSp>
          <p:nvCxnSpPr>
            <p:cNvPr id="68" name="Přímá spojnice 67"/>
            <p:cNvCxnSpPr/>
            <p:nvPr/>
          </p:nvCxnSpPr>
          <p:spPr>
            <a:xfrm>
              <a:off x="4652143" y="4055095"/>
              <a:ext cx="335635" cy="0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Vývojový diagram: nebo 70"/>
            <p:cNvSpPr/>
            <p:nvPr/>
          </p:nvSpPr>
          <p:spPr>
            <a:xfrm>
              <a:off x="4747680" y="4071046"/>
              <a:ext cx="155347" cy="129329"/>
            </a:xfrm>
            <a:prstGeom prst="flowChartOr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73" name="Přímá spojnice 72"/>
          <p:cNvCxnSpPr/>
          <p:nvPr/>
        </p:nvCxnSpPr>
        <p:spPr>
          <a:xfrm>
            <a:off x="4652142" y="4055095"/>
            <a:ext cx="335635" cy="0"/>
          </a:xfrm>
          <a:prstGeom prst="line">
            <a:avLst/>
          </a:prstGeom>
          <a:ln w="603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ál 73"/>
          <p:cNvSpPr/>
          <p:nvPr/>
        </p:nvSpPr>
        <p:spPr>
          <a:xfrm>
            <a:off x="3294801" y="3154117"/>
            <a:ext cx="1872208" cy="1800200"/>
          </a:xfrm>
          <a:prstGeom prst="ellipse">
            <a:avLst/>
          </a:prstGeom>
          <a:solidFill>
            <a:schemeClr val="accent3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Minus 74"/>
          <p:cNvSpPr/>
          <p:nvPr/>
        </p:nvSpPr>
        <p:spPr>
          <a:xfrm>
            <a:off x="4114295" y="4103994"/>
            <a:ext cx="297108" cy="199034"/>
          </a:xfrm>
          <a:prstGeom prst="mathMinu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Zástupný symbol pro obsah 3"/>
          <p:cNvSpPr txBox="1">
            <a:spLocks/>
          </p:cNvSpPr>
          <p:nvPr/>
        </p:nvSpPr>
        <p:spPr>
          <a:xfrm>
            <a:off x="1257398" y="5709080"/>
            <a:ext cx="6552728" cy="1148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Tato vodivost se nazývá příměsová vodivost typu P (P-positiv – kladný náboj děr)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74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0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100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100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4" grpId="1" animBg="1"/>
      <p:bldP spid="76" grpId="0"/>
    </p:bld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CBAC862-56D3-4C15-B5DE-8B8485648F31}" vid="{E92DEF40-6BF1-4548-A97D-6C578EA707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F_9_00_xxx</Template>
  <TotalTime>0</TotalTime>
  <Words>485</Words>
  <Application>Microsoft Office PowerPoint</Application>
  <PresentationFormat>Předvádění na obrazovce (4:3)</PresentationFormat>
  <Paragraphs>118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Georgia</vt:lpstr>
      <vt:lpstr>Trebuchet MS</vt:lpstr>
      <vt:lpstr>Aerodynamika</vt:lpstr>
      <vt:lpstr>Vedení elektrického proudu v polovodičích 2</vt:lpstr>
      <vt:lpstr>Polovodiče</vt:lpstr>
      <vt:lpstr>Polovodiče</vt:lpstr>
      <vt:lpstr>Polovodiče</vt:lpstr>
      <vt:lpstr>Polovodiče</vt:lpstr>
      <vt:lpstr>Polovodiče</vt:lpstr>
      <vt:lpstr>Polovodiče</vt:lpstr>
      <vt:lpstr>Polovodiče</vt:lpstr>
      <vt:lpstr>Polovodiče</vt:lpstr>
      <vt:lpstr>Terminologie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Vedení elektrického proudu v polovodičích 2</dc:title>
  <dc:creator>Petr Machálek</dc:creator>
  <cp:lastModifiedBy>Petr Machálek</cp:lastModifiedBy>
  <cp:revision>1</cp:revision>
  <dcterms:created xsi:type="dcterms:W3CDTF">2012-11-26T00:38:20Z</dcterms:created>
  <dcterms:modified xsi:type="dcterms:W3CDTF">2012-11-26T00:38:57Z</dcterms:modified>
</cp:coreProperties>
</file>